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7" r:id="rId2"/>
    <p:sldId id="268" r:id="rId3"/>
    <p:sldId id="269" r:id="rId4"/>
    <p:sldId id="270" r:id="rId5"/>
    <p:sldId id="272" r:id="rId6"/>
    <p:sldId id="279" r:id="rId7"/>
    <p:sldId id="281" r:id="rId8"/>
    <p:sldId id="283" r:id="rId9"/>
  </p:sldIdLst>
  <p:sldSz cx="18288000" cy="10287000"/>
  <p:notesSz cx="6858000" cy="9144000"/>
  <p:embeddedFontLst>
    <p:embeddedFont>
      <p:font typeface="Gowun Batang" panose="020B0600000101010101" charset="-127"/>
      <p:regular r:id="rId11"/>
      <p:bold r:id="rId12"/>
    </p:embeddedFont>
    <p:embeddedFont>
      <p:font typeface="Noto Sans CJK KR Regular" panose="020B0600000101010101" charset="-127"/>
      <p:regular r:id="rId13"/>
    </p:embeddedFont>
    <p:embeddedFont>
      <p:font typeface="Pretendard Bold" panose="020B0600000101010101" charset="-127"/>
      <p:bold r:id="rId14"/>
    </p:embeddedFont>
    <p:embeddedFont>
      <p:font typeface="Pretendard Light" panose="020B0600000101010101" charset="-127"/>
      <p:regular r:id="rId15"/>
    </p:embeddedFont>
    <p:embeddedFont>
      <p:font typeface="Pretendard Medium" panose="02000603000000020004" pitchFamily="50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1152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3E8F66-54A4-4F68-8051-6F48FFB6E4EE}" type="datetimeFigureOut">
              <a:rPr lang="ko-KR" altLang="en-US" smtClean="0"/>
              <a:t>2025-10-02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3139B-991A-4C8B-A0BF-615887427E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999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오징어 금어기 기간이 초여름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3139B-991A-4C8B-A0BF-615887427E2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679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원양어업 지원 </a:t>
            </a:r>
            <a:r>
              <a:rPr lang="en-US" altLang="ko-KR" dirty="0"/>
              <a:t>+ </a:t>
            </a:r>
            <a:r>
              <a:rPr lang="ko-KR" altLang="en-US" dirty="0"/>
              <a:t>신규 오징어 어장 확대 추진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3139B-991A-4C8B-A0BF-615887427E2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991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3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23900" y="1193800"/>
            <a:ext cx="16840200" cy="7912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129000" y="9372600"/>
            <a:ext cx="1435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endParaRPr lang="en-US" sz="1800" b="0" i="0" u="none" strike="noStrike" dirty="0">
              <a:solidFill>
                <a:srgbClr val="91C9E3"/>
              </a:solidFill>
              <a:latin typeface="Pretendard Ligh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572000" y="5130800"/>
            <a:ext cx="9131300" cy="1231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4539"/>
              </a:lnSpc>
            </a:pPr>
            <a:r>
              <a:rPr lang="ko-KR" altLang="en-US" sz="3500" spc="-200" dirty="0">
                <a:solidFill>
                  <a:srgbClr val="000000"/>
                </a:solidFill>
                <a:ea typeface="Pretendard Medium"/>
              </a:rPr>
              <a:t>수온 상승이 오징어 어획량에 미치는 영향</a:t>
            </a:r>
            <a:endParaRPr lang="ko-KR" sz="3500" b="0" i="0" u="none" strike="noStrike" spc="-200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403600" y="3149600"/>
            <a:ext cx="11480800" cy="1257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070"/>
              </a:lnSpc>
            </a:pPr>
            <a:r>
              <a:rPr lang="ko-KR" altLang="en-US" sz="7100" spc="-400" dirty="0">
                <a:solidFill>
                  <a:srgbClr val="91C9E3"/>
                </a:solidFill>
                <a:ea typeface="Pretendard Bold"/>
              </a:rPr>
              <a:t>기후 변화가 어류에 미치는 영향</a:t>
            </a:r>
            <a:endParaRPr lang="ko-KR" sz="7100" b="0" i="0" u="none" strike="noStrike" spc="-400" dirty="0">
              <a:solidFill>
                <a:srgbClr val="91C9E3"/>
              </a:solidFill>
              <a:ea typeface="Pretendard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36600" y="495300"/>
            <a:ext cx="5435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endParaRPr lang="en-US" sz="1800" b="0" i="0" u="none" strike="noStrike" spc="100" dirty="0">
              <a:solidFill>
                <a:srgbClr val="91C9E3"/>
              </a:solidFill>
              <a:latin typeface="Pretendard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23900" y="1193800"/>
            <a:ext cx="16840200" cy="791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832100" y="5130800"/>
            <a:ext cx="68453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23900" y="184150"/>
            <a:ext cx="8420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altLang="en-US" sz="5000" b="0" i="0" u="none" strike="noStrike" spc="-300" dirty="0">
                <a:solidFill>
                  <a:srgbClr val="3D3D3D"/>
                </a:solidFill>
                <a:ea typeface="Pretendard Bold"/>
              </a:rPr>
              <a:t>수온과 오징어 </a:t>
            </a:r>
            <a:r>
              <a:rPr lang="ko-KR" altLang="en-US" sz="5000" spc="-300" dirty="0">
                <a:solidFill>
                  <a:srgbClr val="3D3D3D"/>
                </a:solidFill>
                <a:ea typeface="Pretendard Bold"/>
              </a:rPr>
              <a:t>어획량의 관계</a:t>
            </a:r>
            <a:endParaRPr lang="ko-KR" sz="5000" b="0" i="0" u="none" strike="noStrike" spc="-300" dirty="0">
              <a:solidFill>
                <a:srgbClr val="3D3D3D"/>
              </a:solidFill>
              <a:ea typeface="Pretendar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76400" y="8022354"/>
            <a:ext cx="155448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0390"/>
              </a:lnSpc>
              <a:buFont typeface="Wingdings" panose="05000000000000000000" pitchFamily="2" charset="2"/>
              <a:buChar char="Ø"/>
            </a:pPr>
            <a:r>
              <a:rPr lang="en-US" sz="2500" spc="-100" dirty="0">
                <a:solidFill>
                  <a:srgbClr val="3D3D3D"/>
                </a:solidFill>
                <a:latin typeface="Pretendard Bold"/>
                <a:ea typeface="Pretendard Bold"/>
              </a:rPr>
              <a:t>&gt; </a:t>
            </a:r>
            <a:r>
              <a:rPr lang="ko-KR" altLang="en-US" sz="2500" spc="-100" dirty="0">
                <a:solidFill>
                  <a:srgbClr val="3D3D3D"/>
                </a:solidFill>
                <a:latin typeface="Pretendard Bold"/>
                <a:ea typeface="Pretendard Bold"/>
              </a:rPr>
              <a:t>수온과 오징어 어획량 간에 큰 상관관계가 존재하지 않았다</a:t>
            </a:r>
            <a:endParaRPr lang="en-US" sz="2500" b="0" i="0" u="none" strike="noStrike" spc="-100" dirty="0">
              <a:solidFill>
                <a:srgbClr val="3D3D3D"/>
              </a:solidFill>
              <a:latin typeface="Pretendard Bold"/>
            </a:endParaRPr>
          </a:p>
          <a:p>
            <a:pPr marL="342900" lvl="0" indent="-342900" algn="l">
              <a:lnSpc>
                <a:spcPct val="110390"/>
              </a:lnSpc>
              <a:buFont typeface="Wingdings" panose="05000000000000000000" pitchFamily="2" charset="2"/>
              <a:buChar char="Ø"/>
            </a:pPr>
            <a:r>
              <a:rPr 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&gt; </a:t>
            </a:r>
            <a:r>
              <a:rPr lang="ko-KR" alt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하지만</a:t>
            </a:r>
            <a:r>
              <a:rPr lang="en-US" altLang="ko-KR" sz="2500" b="0" i="0" u="none" strike="noStrike" spc="-100" dirty="0">
                <a:solidFill>
                  <a:srgbClr val="3D3D3D"/>
                </a:solidFill>
                <a:latin typeface="Pretendard Bold"/>
              </a:rPr>
              <a:t>, </a:t>
            </a:r>
            <a:r>
              <a:rPr lang="ko-KR" altLang="en-US" sz="2500" b="0" i="0" u="none" strike="noStrike" spc="-100" dirty="0">
                <a:solidFill>
                  <a:srgbClr val="3D3D3D"/>
                </a:solidFill>
                <a:latin typeface="Pretendard Bold"/>
              </a:rPr>
              <a:t>수온이 일정 이상 올라가면 오징어 수확량이 크게 줄어든 것을 확일 할 수 있다</a:t>
            </a:r>
            <a:endParaRPr lang="en-US" sz="2500" b="0" i="0" u="none" strike="noStrike" spc="-100" dirty="0">
              <a:solidFill>
                <a:srgbClr val="3D3D3D"/>
              </a:solidFill>
              <a:latin typeface="Pretendard Bold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3B4190F-2ED7-FBB8-A809-9C19A954BF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9" t="7407" r="9722" b="5787"/>
          <a:stretch/>
        </p:blipFill>
        <p:spPr>
          <a:xfrm>
            <a:off x="1041070" y="1401046"/>
            <a:ext cx="8319159" cy="641580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605A1D3-3B9A-EBB9-7F7B-CED90E41BF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12153" r="9571" b="-695"/>
          <a:stretch/>
        </p:blipFill>
        <p:spPr>
          <a:xfrm>
            <a:off x="9360229" y="1774307"/>
            <a:ext cx="8240642" cy="649339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A6A5580-801D-A586-09EC-DE1BF1F19B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94044" y="1517096"/>
            <a:ext cx="676369" cy="25721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23900" y="1193800"/>
            <a:ext cx="16840200" cy="791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832100" y="5130800"/>
            <a:ext cx="68453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36600" y="7123909"/>
            <a:ext cx="16713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en-US" altLang="ko-KR" sz="5000" b="0" i="0" u="none" strike="noStrike" spc="-300" dirty="0">
                <a:solidFill>
                  <a:srgbClr val="3D3D3D"/>
                </a:solidFill>
                <a:ea typeface="Pretendard Bold"/>
              </a:rPr>
              <a:t>=&gt; </a:t>
            </a:r>
            <a:r>
              <a:rPr lang="ko-KR" altLang="en-US" sz="5000" b="0" i="0" u="none" strike="noStrike" spc="-300" dirty="0">
                <a:solidFill>
                  <a:srgbClr val="3D3D3D"/>
                </a:solidFill>
                <a:ea typeface="Pretendard Bold"/>
              </a:rPr>
              <a:t>수온이 </a:t>
            </a:r>
            <a:r>
              <a:rPr lang="en-US" altLang="ko-KR" sz="5000" b="0" i="0" u="none" strike="noStrike" spc="-300" dirty="0">
                <a:solidFill>
                  <a:srgbClr val="3D3D3D"/>
                </a:solidFill>
                <a:ea typeface="Pretendard Bold"/>
              </a:rPr>
              <a:t>20</a:t>
            </a:r>
            <a:r>
              <a:rPr lang="ko-KR" altLang="en-US" sz="5000" b="0" i="0" u="none" strike="noStrike" spc="-300" dirty="0">
                <a:solidFill>
                  <a:srgbClr val="3D3D3D"/>
                </a:solidFill>
                <a:ea typeface="Pretendard Bold"/>
              </a:rPr>
              <a:t>도 이상이 되면 오징어의 적정 서식 수온에서 벗어나게 된다  </a:t>
            </a:r>
            <a:endParaRPr lang="ko-KR" sz="5000" b="0" i="0" u="none" strike="noStrike" spc="-300" dirty="0">
              <a:solidFill>
                <a:srgbClr val="3D3D3D"/>
              </a:solidFill>
              <a:ea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14400" y="6323809"/>
            <a:ext cx="9131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000000"/>
                </a:solidFill>
                <a:latin typeface="Noto Sans CJK KR Regular"/>
              </a:rPr>
              <a:t>출처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Noto Sans CJK KR Regular"/>
              </a:rPr>
              <a:t>세계일보 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Noto Sans CJK KR Regular"/>
              </a:rPr>
              <a:t>(</a:t>
            </a:r>
            <a:r>
              <a:rPr lang="en-US" sz="2000" b="0" i="0" u="none" strike="noStrike" dirty="0">
                <a:solidFill>
                  <a:srgbClr val="000000"/>
                </a:solidFill>
                <a:latin typeface="Noto Sans CJK KR Regular"/>
              </a:rPr>
              <a:t>https://www.segye.com/newsView/20231206519072)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7B6449A-82F5-28C7-E396-2943158C8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1243814"/>
            <a:ext cx="14091549" cy="5676105"/>
          </a:xfrm>
          <a:prstGeom prst="rect">
            <a:avLst/>
          </a:prstGeom>
        </p:spPr>
      </p:pic>
      <p:sp>
        <p:nvSpPr>
          <p:cNvPr id="15" name="TextBox 7">
            <a:extLst>
              <a:ext uri="{FF2B5EF4-FFF2-40B4-BE49-F238E27FC236}">
                <a16:creationId xmlns:a16="http://schemas.microsoft.com/office/drawing/2014/main" id="{D768C3C2-7837-442D-E1B5-96B6D8AC2D0B}"/>
              </a:ext>
            </a:extLst>
          </p:cNvPr>
          <p:cNvSpPr txBox="1"/>
          <p:nvPr/>
        </p:nvSpPr>
        <p:spPr>
          <a:xfrm>
            <a:off x="723900" y="184150"/>
            <a:ext cx="8420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altLang="en-US" sz="5000" b="0" i="0" u="none" strike="noStrike" spc="-300" dirty="0">
                <a:solidFill>
                  <a:srgbClr val="3D3D3D"/>
                </a:solidFill>
                <a:ea typeface="Pretendard Bold"/>
              </a:rPr>
              <a:t>수온과 오징어 </a:t>
            </a:r>
            <a:r>
              <a:rPr lang="ko-KR" altLang="en-US" sz="5000" spc="-300" dirty="0">
                <a:solidFill>
                  <a:srgbClr val="3D3D3D"/>
                </a:solidFill>
                <a:ea typeface="Pretendard Bold"/>
              </a:rPr>
              <a:t>어획량의 관계</a:t>
            </a:r>
            <a:endParaRPr lang="ko-KR" sz="5000" b="0" i="0" u="none" strike="noStrike" spc="-300" dirty="0">
              <a:solidFill>
                <a:srgbClr val="3D3D3D"/>
              </a:solidFill>
              <a:ea typeface="Pretendard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723900" y="1193800"/>
            <a:ext cx="16840200" cy="791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2832100" y="5130800"/>
            <a:ext cx="6845300" cy="12700"/>
          </a:xfrm>
          <a:prstGeom prst="rect">
            <a:avLst/>
          </a:prstGeom>
        </p:spPr>
      </p:pic>
      <p:sp>
        <p:nvSpPr>
          <p:cNvPr id="12" name="TextBox 7">
            <a:extLst>
              <a:ext uri="{FF2B5EF4-FFF2-40B4-BE49-F238E27FC236}">
                <a16:creationId xmlns:a16="http://schemas.microsoft.com/office/drawing/2014/main" id="{29EEFBF7-8928-1A47-AF15-F7287C3D8CC5}"/>
              </a:ext>
            </a:extLst>
          </p:cNvPr>
          <p:cNvSpPr txBox="1"/>
          <p:nvPr/>
        </p:nvSpPr>
        <p:spPr>
          <a:xfrm>
            <a:off x="723900" y="184150"/>
            <a:ext cx="84201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altLang="en-US" sz="5000" b="0" i="0" u="none" strike="noStrike" spc="-300" dirty="0">
                <a:solidFill>
                  <a:srgbClr val="3D3D3D"/>
                </a:solidFill>
                <a:ea typeface="Pretendard Bold"/>
              </a:rPr>
              <a:t>수온과 오징어 어획량의 변화</a:t>
            </a:r>
            <a:endParaRPr lang="ko-KR" sz="5000" b="0" i="0" u="none" strike="noStrike" spc="-300" dirty="0">
              <a:solidFill>
                <a:srgbClr val="3D3D3D"/>
              </a:solidFill>
              <a:ea typeface="Pretendard Bold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8435EBB-9B03-3185-3D63-833D1535C0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076" y="1554266"/>
            <a:ext cx="2880000" cy="216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8CB7A58-CD41-75A2-E1DE-0CF1B838E0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863" y="1475468"/>
            <a:ext cx="2880000" cy="216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0C41330-138C-0F17-A7B9-8126F0F306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600" y="1507147"/>
            <a:ext cx="2880000" cy="216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D3F7B2E-9253-C80C-6D9F-2EB79FB87F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356" y="1507147"/>
            <a:ext cx="2880000" cy="216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AA60A7B-2AA1-87F3-01BF-178142E185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3756" y="1475468"/>
            <a:ext cx="2880000" cy="216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DDEB756-B6BD-C590-06E8-D30E5AFF6C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802" y="4124211"/>
            <a:ext cx="2880000" cy="216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1286BEB-6A73-84D6-C768-E37E3D9EF3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917" y="4166228"/>
            <a:ext cx="2880000" cy="216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3019BE9-0581-E255-D2D6-09325F2EE64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469" y="3967637"/>
            <a:ext cx="2880000" cy="216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7E30023-8342-FC63-BE52-AC5C08039C0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562" y="3872124"/>
            <a:ext cx="2880000" cy="216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9633A81-D720-579D-5FC5-DBF704217FF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0503" y="3831207"/>
            <a:ext cx="2880000" cy="216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70B7C2E-29B8-1C75-E5EA-FA17292105A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397" y="6701508"/>
            <a:ext cx="2880000" cy="216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CC8CC40-F7F2-6C10-0601-777E080DE6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469" y="6729372"/>
            <a:ext cx="2880000" cy="216000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133BB20-6F0A-9DCC-746D-C3E3CC270ED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28863" y="2462803"/>
            <a:ext cx="9354273" cy="4773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23900" y="1193800"/>
            <a:ext cx="16840200" cy="791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832100" y="5130800"/>
            <a:ext cx="6845300" cy="12700"/>
          </a:xfrm>
          <a:prstGeom prst="rect">
            <a:avLst/>
          </a:prstGeom>
        </p:spPr>
      </p:pic>
      <p:sp>
        <p:nvSpPr>
          <p:cNvPr id="12" name="TextBox 7">
            <a:extLst>
              <a:ext uri="{FF2B5EF4-FFF2-40B4-BE49-F238E27FC236}">
                <a16:creationId xmlns:a16="http://schemas.microsoft.com/office/drawing/2014/main" id="{066BB67C-AEF0-EB86-7F3A-6361FF9D88E4}"/>
              </a:ext>
            </a:extLst>
          </p:cNvPr>
          <p:cNvSpPr txBox="1"/>
          <p:nvPr/>
        </p:nvSpPr>
        <p:spPr>
          <a:xfrm>
            <a:off x="544821" y="208283"/>
            <a:ext cx="11346186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ko-KR" altLang="en-US" sz="5000" b="0" i="0" u="none" strike="noStrike" spc="-300" dirty="0">
                <a:solidFill>
                  <a:srgbClr val="3D3D3D"/>
                </a:solidFill>
                <a:ea typeface="Pretendard Bold"/>
              </a:rPr>
              <a:t>수온과 오징어 어획량의 변화</a:t>
            </a:r>
            <a:endParaRPr lang="ko-KR" sz="5000" b="0" i="0" u="none" strike="noStrike" spc="-300" dirty="0">
              <a:solidFill>
                <a:srgbClr val="3D3D3D"/>
              </a:solidFill>
              <a:ea typeface="Pretendard 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7C1BD4F-1BC8-065B-4F79-5378502C45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5" y="1727200"/>
            <a:ext cx="5930900" cy="597301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17DF3BB-423B-8584-CCF2-EDE968E426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138" y="1799873"/>
            <a:ext cx="5852172" cy="615466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42461FF-6788-D971-AFCE-99849C7834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0305" y="1799874"/>
            <a:ext cx="5257800" cy="6154667"/>
          </a:xfrm>
          <a:prstGeom prst="rect">
            <a:avLst/>
          </a:prstGeom>
        </p:spPr>
      </p:pic>
      <p:sp>
        <p:nvSpPr>
          <p:cNvPr id="22" name="TextBox 8">
            <a:extLst>
              <a:ext uri="{FF2B5EF4-FFF2-40B4-BE49-F238E27FC236}">
                <a16:creationId xmlns:a16="http://schemas.microsoft.com/office/drawing/2014/main" id="{E5F60967-C380-AB49-CDE1-BA6DC57EFEEB}"/>
              </a:ext>
            </a:extLst>
          </p:cNvPr>
          <p:cNvSpPr txBox="1"/>
          <p:nvPr/>
        </p:nvSpPr>
        <p:spPr>
          <a:xfrm>
            <a:off x="761354" y="7981142"/>
            <a:ext cx="167132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0390"/>
              </a:lnSpc>
            </a:pPr>
            <a:r>
              <a:rPr lang="en-US" altLang="ko-KR" sz="4500" b="0" i="0" u="none" strike="noStrike" spc="-300" dirty="0">
                <a:solidFill>
                  <a:srgbClr val="3D3D3D"/>
                </a:solidFill>
                <a:ea typeface="Pretendard Bold"/>
              </a:rPr>
              <a:t>=&gt;  </a:t>
            </a:r>
            <a:r>
              <a:rPr lang="ko-KR" altLang="en-US" sz="4500" b="0" i="0" u="none" strike="noStrike" spc="-300" dirty="0">
                <a:solidFill>
                  <a:srgbClr val="3D3D3D"/>
                </a:solidFill>
                <a:ea typeface="Pretendard Bold"/>
              </a:rPr>
              <a:t>수온이 지속적으로 상승함에 따라 오징어 어획량이 감소한 것으로 보인다</a:t>
            </a:r>
            <a:endParaRPr lang="ko-KR" sz="4500" b="0" i="0" u="none" strike="noStrike" spc="-300" dirty="0">
              <a:solidFill>
                <a:srgbClr val="3D3D3D"/>
              </a:solidFill>
              <a:ea typeface="Pretendard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723900" y="1193800"/>
            <a:ext cx="16840200" cy="7912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2832100" y="5130800"/>
            <a:ext cx="6845300" cy="12700"/>
          </a:xfrm>
          <a:prstGeom prst="rect">
            <a:avLst/>
          </a:prstGeom>
        </p:spPr>
      </p:pic>
      <p:sp>
        <p:nvSpPr>
          <p:cNvPr id="12" name="TextBox 7">
            <a:extLst>
              <a:ext uri="{FF2B5EF4-FFF2-40B4-BE49-F238E27FC236}">
                <a16:creationId xmlns:a16="http://schemas.microsoft.com/office/drawing/2014/main" id="{066BB67C-AEF0-EB86-7F3A-6361FF9D88E4}"/>
              </a:ext>
            </a:extLst>
          </p:cNvPr>
          <p:cNvSpPr txBox="1"/>
          <p:nvPr/>
        </p:nvSpPr>
        <p:spPr>
          <a:xfrm>
            <a:off x="544821" y="208283"/>
            <a:ext cx="11346186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0" i="0" u="none" strike="noStrike" kern="1200" cap="none" spc="-30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수온과 오징어 어획량의 변화 </a:t>
            </a:r>
            <a:r>
              <a:rPr kumimoji="0" lang="en-US" altLang="ko-KR" sz="5000" b="0" i="0" u="none" strike="noStrike" kern="1200" cap="none" spc="-30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+ </a:t>
            </a:r>
            <a:r>
              <a:rPr kumimoji="0" lang="ko-KR" altLang="en-US" sz="5000" b="0" i="0" u="none" strike="noStrike" kern="1200" cap="none" spc="-30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특이점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42A4C2-533C-9E8E-AF3B-27197C6581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17" y="1206335"/>
            <a:ext cx="5852172" cy="43891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4FBD78-109F-FC75-2882-BD0E887724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17" y="5332721"/>
            <a:ext cx="5852172" cy="43891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EA2D9C3-7C75-C5C6-74C4-5DC5DF9ADB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8306" y="1790700"/>
            <a:ext cx="9417136" cy="27432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FBAB8A-3DF7-57FC-0750-FC28FDF047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7600" y="4301143"/>
            <a:ext cx="6629400" cy="4710774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59E16AF7-392D-4A0C-DF72-AD53D5D4FA18}"/>
              </a:ext>
            </a:extLst>
          </p:cNvPr>
          <p:cNvSpPr txBox="1"/>
          <p:nvPr/>
        </p:nvSpPr>
        <p:spPr>
          <a:xfrm rot="20733305">
            <a:off x="1879058" y="3622869"/>
            <a:ext cx="13011469" cy="2662820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0" i="0" u="none" strike="noStrike" kern="1200" cap="none" spc="-30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개체 수에 변화가 있을까</a:t>
            </a:r>
            <a:r>
              <a:rPr kumimoji="0" lang="en-US" altLang="ko-KR" sz="5000" b="0" i="0" u="none" strike="noStrike" kern="1200" cap="none" spc="-30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?</a:t>
            </a:r>
            <a:endParaRPr kumimoji="0" lang="ko-KR" altLang="en-US" sz="5000" b="0" i="0" u="none" strike="noStrike" kern="1200" cap="none" spc="-30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Calibri"/>
              <a:ea typeface="Pretendard Bol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124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23900" y="1193800"/>
            <a:ext cx="16840200" cy="7912100"/>
          </a:xfrm>
          <a:prstGeom prst="rect">
            <a:avLst/>
          </a:prstGeom>
        </p:spPr>
      </p:pic>
      <p:sp>
        <p:nvSpPr>
          <p:cNvPr id="9" name="TextBox 7">
            <a:extLst>
              <a:ext uri="{FF2B5EF4-FFF2-40B4-BE49-F238E27FC236}">
                <a16:creationId xmlns:a16="http://schemas.microsoft.com/office/drawing/2014/main" id="{867600AF-B744-8B68-3CBA-2B6A989E029F}"/>
              </a:ext>
            </a:extLst>
          </p:cNvPr>
          <p:cNvSpPr txBox="1"/>
          <p:nvPr/>
        </p:nvSpPr>
        <p:spPr>
          <a:xfrm>
            <a:off x="544821" y="208283"/>
            <a:ext cx="11346186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0" i="0" u="none" strike="noStrike" kern="1200" cap="none" spc="-300" normalizeH="0" baseline="0" noProof="0" dirty="0">
                <a:ln>
                  <a:noFill/>
                </a:ln>
                <a:solidFill>
                  <a:srgbClr val="3D3D3D"/>
                </a:solidFill>
                <a:effectLst/>
                <a:uLnTx/>
                <a:uFillTx/>
                <a:latin typeface="Calibri"/>
                <a:ea typeface="Pretendard Bold"/>
                <a:cs typeface="+mn-cs"/>
              </a:rPr>
              <a:t>그 </a:t>
            </a:r>
            <a:r>
              <a:rPr lang="ko-KR" altLang="en-US" sz="5000" spc="-300" dirty="0">
                <a:solidFill>
                  <a:srgbClr val="3D3D3D"/>
                </a:solidFill>
                <a:latin typeface="Calibri"/>
                <a:ea typeface="Pretendard Bold"/>
              </a:rPr>
              <a:t>많던 오징어는 어디로 갔나</a:t>
            </a:r>
            <a:endParaRPr kumimoji="0" lang="ko-KR" altLang="en-US" sz="5000" b="0" i="0" u="none" strike="noStrike" kern="1200" cap="none" spc="-30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Calibri"/>
              <a:ea typeface="Pretendard Bold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66815BF-66EC-1563-4157-CE1FD6945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986" y="1181100"/>
            <a:ext cx="5001323" cy="7611537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E1116EC3-86B3-EC6D-F9EB-405CFE0F76A5}"/>
              </a:ext>
            </a:extLst>
          </p:cNvPr>
          <p:cNvSpPr txBox="1"/>
          <p:nvPr/>
        </p:nvSpPr>
        <p:spPr>
          <a:xfrm>
            <a:off x="-457200" y="8830149"/>
            <a:ext cx="10214264" cy="27178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1500" b="0" i="0" u="none" strike="noStrike" dirty="0">
                <a:solidFill>
                  <a:srgbClr val="000000"/>
                </a:solidFill>
                <a:latin typeface="Noto Sans CJK KR Regular"/>
              </a:rPr>
              <a:t>출처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altLang="en-US" sz="1500" b="0" i="0" u="none" strike="noStrike" dirty="0">
                <a:solidFill>
                  <a:srgbClr val="000000"/>
                </a:solidFill>
                <a:latin typeface="Noto Sans CJK KR Regular"/>
              </a:rPr>
              <a:t>현대해양 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Noto Sans CJK KR Regular"/>
              </a:rPr>
              <a:t>(</a:t>
            </a:r>
            <a:r>
              <a:rPr lang="en-US" sz="1500" b="0" i="0" u="none" strike="noStrike" dirty="0">
                <a:solidFill>
                  <a:srgbClr val="000000"/>
                </a:solidFill>
                <a:latin typeface="Noto Sans CJK KR Regular"/>
              </a:rPr>
              <a:t>https://www.hdhy.co.kr/news/articleView.html?idxno=15429)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404A6EA-CE63-6959-B7E2-BB5847242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8131" y="5900923"/>
            <a:ext cx="8653418" cy="1050932"/>
          </a:xfrm>
          <a:prstGeom prst="rect">
            <a:avLst/>
          </a:prstGeom>
        </p:spPr>
      </p:pic>
      <p:sp>
        <p:nvSpPr>
          <p:cNvPr id="15" name="TextBox 12">
            <a:extLst>
              <a:ext uri="{FF2B5EF4-FFF2-40B4-BE49-F238E27FC236}">
                <a16:creationId xmlns:a16="http://schemas.microsoft.com/office/drawing/2014/main" id="{E8FB9E12-5971-415D-FD8E-7A3BB160071D}"/>
              </a:ext>
            </a:extLst>
          </p:cNvPr>
          <p:cNvSpPr txBox="1"/>
          <p:nvPr/>
        </p:nvSpPr>
        <p:spPr>
          <a:xfrm>
            <a:off x="4649932" y="4893872"/>
            <a:ext cx="11492194" cy="36720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1500" b="0" i="0" u="none" strike="noStrike" dirty="0">
                <a:solidFill>
                  <a:srgbClr val="000000"/>
                </a:solidFill>
                <a:latin typeface="Noto Sans CJK KR Regular"/>
              </a:rPr>
              <a:t>출처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altLang="en-US" sz="1500" b="0" i="0" u="none" strike="noStrike" dirty="0">
                <a:solidFill>
                  <a:srgbClr val="000000"/>
                </a:solidFill>
                <a:latin typeface="Noto Sans CJK KR Regular"/>
              </a:rPr>
              <a:t>시사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Noto Sans CJK KR Regular"/>
              </a:rPr>
              <a:t>in</a:t>
            </a:r>
            <a:r>
              <a:rPr lang="ko-KR" altLang="en-US" sz="15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Noto Sans CJK KR Regular"/>
              </a:rPr>
              <a:t>(</a:t>
            </a:r>
            <a:r>
              <a:rPr lang="en-US" sz="1500" b="0" i="0" u="none" strike="noStrike" dirty="0">
                <a:solidFill>
                  <a:srgbClr val="000000"/>
                </a:solidFill>
                <a:latin typeface="Noto Sans CJK KR Regular"/>
              </a:rPr>
              <a:t>https://www.sisain.co.kr/news/articleView.html?idxno=52303)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086EFD-69DC-8F9A-CB5E-416F9283014D}"/>
              </a:ext>
            </a:extLst>
          </p:cNvPr>
          <p:cNvSpPr txBox="1"/>
          <p:nvPr/>
        </p:nvSpPr>
        <p:spPr>
          <a:xfrm>
            <a:off x="6955009" y="3658004"/>
            <a:ext cx="9399318" cy="1293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Gowun Batang"/>
              </a:rPr>
              <a:t>오징어는 주로 가을과 겨울에 산란을 하는데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Gowun Batang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Gowun Batang"/>
              </a:rPr>
              <a:t>수온이 높으면 알과 치어의 생존율이 떨어진다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Gowun Batang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Gowun Batang"/>
              </a:rPr>
              <a:t>북한과 중국이 공동 어로 협약을 맺으면서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Gowun Batang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Gowun Batang"/>
              </a:rPr>
              <a:t>중국 저인망 어선들이 북한 수역에서 오징어를 잡아들이는 탓도 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Gowun Batang"/>
              </a:rPr>
              <a:t>.</a:t>
            </a:r>
            <a:endParaRPr lang="ko-KR" altLang="en-US" dirty="0"/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039B657D-D495-C333-5789-04B167F77050}"/>
              </a:ext>
            </a:extLst>
          </p:cNvPr>
          <p:cNvSpPr txBox="1"/>
          <p:nvPr/>
        </p:nvSpPr>
        <p:spPr>
          <a:xfrm>
            <a:off x="5616820" y="7104056"/>
            <a:ext cx="11492194" cy="36720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1500" b="0" i="0" u="none" strike="noStrike" dirty="0">
                <a:solidFill>
                  <a:srgbClr val="000000"/>
                </a:solidFill>
                <a:latin typeface="Noto Sans CJK KR Regular"/>
              </a:rPr>
              <a:t>출처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altLang="en-US" sz="1500" b="0" i="0" u="none" strike="noStrike" dirty="0">
                <a:solidFill>
                  <a:srgbClr val="000000"/>
                </a:solidFill>
                <a:latin typeface="Noto Sans CJK KR Regular"/>
              </a:rPr>
              <a:t>서울</a:t>
            </a:r>
            <a:r>
              <a:rPr lang="en-US" altLang="ko-KR" sz="1500" b="0" i="0" u="none" strike="noStrike" dirty="0" err="1">
                <a:solidFill>
                  <a:srgbClr val="000000"/>
                </a:solidFill>
                <a:latin typeface="Noto Sans CJK KR Regular"/>
              </a:rPr>
              <a:t>Pn</a:t>
            </a:r>
            <a:r>
              <a:rPr lang="ko-KR" altLang="en-US" sz="1500" b="0" i="0" u="none" strike="noStrike" dirty="0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en-US" altLang="ko-KR" sz="1500" b="0" i="0" u="none" strike="noStrike" dirty="0">
                <a:solidFill>
                  <a:srgbClr val="000000"/>
                </a:solidFill>
                <a:latin typeface="Noto Sans CJK KR Regular"/>
              </a:rPr>
              <a:t>(</a:t>
            </a:r>
            <a:r>
              <a:rPr lang="en-US" sz="1500" b="0" i="0" u="none" strike="noStrike" dirty="0">
                <a:solidFill>
                  <a:srgbClr val="000000"/>
                </a:solidFill>
                <a:latin typeface="Noto Sans CJK KR Regular"/>
              </a:rPr>
              <a:t>https://go.seoul.co.kr/news/newsView.php?id=20240430009003&amp;wlog_tag3=naver)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C3CCAD1-449A-FE13-3F74-7ED3AD521D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8131" y="1865920"/>
            <a:ext cx="9173855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40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1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0" y="5575300"/>
            <a:ext cx="18389600" cy="4762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23900" y="1193800"/>
            <a:ext cx="16840200" cy="7912100"/>
          </a:xfrm>
          <a:prstGeom prst="rect">
            <a:avLst/>
          </a:prstGeom>
        </p:spPr>
      </p:pic>
      <p:sp>
        <p:nvSpPr>
          <p:cNvPr id="9" name="TextBox 7">
            <a:extLst>
              <a:ext uri="{FF2B5EF4-FFF2-40B4-BE49-F238E27FC236}">
                <a16:creationId xmlns:a16="http://schemas.microsoft.com/office/drawing/2014/main" id="{867600AF-B744-8B68-3CBA-2B6A989E029F}"/>
              </a:ext>
            </a:extLst>
          </p:cNvPr>
          <p:cNvSpPr txBox="1"/>
          <p:nvPr/>
        </p:nvSpPr>
        <p:spPr>
          <a:xfrm>
            <a:off x="1042348" y="1562100"/>
            <a:ext cx="3569979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03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000" spc="-300" dirty="0">
                <a:solidFill>
                  <a:srgbClr val="3D3D3D"/>
                </a:solidFill>
                <a:latin typeface="Calibri"/>
                <a:ea typeface="Pretendard Bold"/>
              </a:rPr>
              <a:t>결론</a:t>
            </a:r>
            <a:endParaRPr kumimoji="0" lang="ko-KR" altLang="en-US" sz="5000" b="0" i="0" u="none" strike="noStrike" kern="1200" cap="none" spc="-300" normalizeH="0" baseline="0" noProof="0" dirty="0">
              <a:ln>
                <a:noFill/>
              </a:ln>
              <a:solidFill>
                <a:srgbClr val="3D3D3D"/>
              </a:solidFill>
              <a:effectLst/>
              <a:uLnTx/>
              <a:uFillTx/>
              <a:latin typeface="Calibri"/>
              <a:ea typeface="Pretendard Bold"/>
              <a:cs typeface="+mn-cs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E1116EC3-86B3-EC6D-F9EB-405CFE0F76A5}"/>
              </a:ext>
            </a:extLst>
          </p:cNvPr>
          <p:cNvSpPr txBox="1"/>
          <p:nvPr/>
        </p:nvSpPr>
        <p:spPr>
          <a:xfrm>
            <a:off x="-457200" y="8830149"/>
            <a:ext cx="10214264" cy="27178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Regular"/>
                <a:ea typeface="맑은 고딕" panose="020B0503020000020004" pitchFamily="50" charset="-127"/>
                <a:cs typeface="+mn-cs"/>
              </a:rPr>
              <a:t>출처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Regular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Regular"/>
                <a:ea typeface="맑은 고딕" panose="020B0503020000020004" pitchFamily="50" charset="-127"/>
                <a:cs typeface="+mn-cs"/>
              </a:rPr>
              <a:t>현대해양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Regular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 Regular"/>
                <a:ea typeface="+mn-ea"/>
                <a:cs typeface="+mn-cs"/>
              </a:rPr>
              <a:t>https://www.hdhy.co.kr/news/articleView.html?idxno=15429)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92F07A-3975-DB1B-88F4-33D9D96335B7}"/>
              </a:ext>
            </a:extLst>
          </p:cNvPr>
          <p:cNvSpPr txBox="1"/>
          <p:nvPr/>
        </p:nvSpPr>
        <p:spPr>
          <a:xfrm>
            <a:off x="1473007" y="3797490"/>
            <a:ext cx="9722043" cy="2876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500" dirty="0"/>
              <a:t>수온이 상승이 오징어의 어획량 감소에 영향을 줬지만 미미하다</a:t>
            </a:r>
            <a:endParaRPr lang="en-US" altLang="ko-KR" sz="25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25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500" dirty="0"/>
              <a:t>수온의 영향보다</a:t>
            </a:r>
            <a:r>
              <a:rPr lang="en-US" altLang="ko-KR" sz="2500" dirty="0"/>
              <a:t>,  </a:t>
            </a:r>
            <a:r>
              <a:rPr lang="ko-KR" altLang="en-US" sz="2500" dirty="0"/>
              <a:t>어장 지도의 북상으로 인한 중국의 남획과 불법어선으로 인해 우리나라 어획량이 크게 줄어든 것으로 보인다</a:t>
            </a:r>
            <a:endParaRPr lang="en-US" altLang="ko-KR" sz="25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23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AB0B7A-9310-6B46-8582-2B77EF1DB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2400" y="2341121"/>
            <a:ext cx="5232593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27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281</Words>
  <Application>Microsoft Office PowerPoint</Application>
  <PresentationFormat>사용자 지정</PresentationFormat>
  <Paragraphs>27</Paragraphs>
  <Slides>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8" baseType="lpstr">
      <vt:lpstr>Calibri</vt:lpstr>
      <vt:lpstr>Arial</vt:lpstr>
      <vt:lpstr>Pretendard Bold</vt:lpstr>
      <vt:lpstr>Gowun Batang</vt:lpstr>
      <vt:lpstr>맑은 고딕</vt:lpstr>
      <vt:lpstr>Pretendard Light</vt:lpstr>
      <vt:lpstr>Wingdings</vt:lpstr>
      <vt:lpstr>Pretendard Medium</vt:lpstr>
      <vt:lpstr>Noto Sans CJK KR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KDP-25</dc:creator>
  <cp:lastModifiedBy>성윤 구</cp:lastModifiedBy>
  <cp:revision>5</cp:revision>
  <dcterms:created xsi:type="dcterms:W3CDTF">2006-08-16T00:00:00Z</dcterms:created>
  <dcterms:modified xsi:type="dcterms:W3CDTF">2025-10-02T07:35:34Z</dcterms:modified>
</cp:coreProperties>
</file>